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3" r:id="rId6"/>
    <p:sldId id="270" r:id="rId7"/>
    <p:sldId id="267" r:id="rId8"/>
    <p:sldId id="261" r:id="rId9"/>
    <p:sldId id="264" r:id="rId10"/>
    <p:sldId id="26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94660"/>
  </p:normalViewPr>
  <p:slideViewPr>
    <p:cSldViewPr snapToGrid="0">
      <p:cViewPr>
        <p:scale>
          <a:sx n="125" d="100"/>
          <a:sy n="125" d="100"/>
        </p:scale>
        <p:origin x="90" y="-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4D51E-6124-49DE-8378-4B8521F80667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C6888-8AFB-4084-B501-B8F496D3C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0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C6888-8AFB-4084-B501-B8F496D3C0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1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3B46-41F8-5548-1655-E2CC7D7E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F8C06-4248-9489-949F-5C78E0AA1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9D7-2563-2E41-FD61-FE430849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CC46-6421-1A3B-2B7D-A2F4A325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52E3-BF8D-C418-EA10-2AA011A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8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7DD5-5061-555A-1D90-2006C00D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F740B-2CCE-172E-D766-96040617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BE866-E8FC-434C-9A87-0A76BBD5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C318-3769-0048-1587-CA6D2060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7BF1-EF97-05B5-B744-7B06FAC2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4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C9B10-41E8-7372-A7BD-9297B5BDD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776A5-BF1F-EE4F-1CE4-EBC58B44B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3868-1F1E-F98B-29AF-BDB222C0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BECC-7130-965B-CA54-9DB64CDD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6F41-AF73-469B-0C17-927BA937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9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703B-E050-5BA0-3567-6E094C70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7B00-5DED-8FAB-2BE9-5D0ABFAE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28D87-F852-C804-4A94-AA03C030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4DAFB-217A-18F5-4682-07334396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7F1AA-4AD0-02E7-83A9-09805913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4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A235-00EE-398A-641C-9BACAEE7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D0B7-3729-23CF-FB4B-59A87B67C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FA25-D5E3-25F5-F237-3258AE64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ECEA-EB0C-A172-357E-76EAAC12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4952-26C0-531B-7EA9-ACFD5BB9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4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25E1-AE51-145C-A8A9-2BD88B8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08A3-3A4D-ECEF-832F-9FE6DD353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9C314-A443-01BA-CDE3-C224E1364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D2D1D-C4BD-8A3C-763D-3928612C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0D60-F6B6-0933-B7D6-126FF45A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471A-F862-3346-25BD-FF7E6CE5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22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0992-419C-BF8E-9F36-71A33861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66DEC-0299-999B-2CE1-5A026B00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5E86E-A6A9-623E-9C80-35718771B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2B12A-976A-366D-5DCA-1221984AE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18004-F744-6824-C75E-60C5391F2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8144-EBD0-97C0-7BF5-BBF40811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04F98-FD73-BDB7-7EFD-CEA8FDC9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D0D03-AED4-72AC-BF15-1D77956A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8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9434-50C4-07FA-219A-E8B5BC5C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B0D6-1D45-5107-6994-9724DE4A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8C76-F29D-487D-EF64-A21FC60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BD1F0-F41F-29A6-CA99-894038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8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A4633-F311-8B35-B085-00F18543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51FB5-843B-5E0F-6C7B-766B5089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52E7-EB2D-41E4-BA08-25D924A6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AA34-17BE-5B4C-FC07-074E77E4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6CBE-47DD-C00B-D7E3-44015227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07C6A-288B-1FC6-36BF-AA92EF068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F84A7-B323-D518-F55A-89748A68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5413D-CA4B-0AE8-D112-D027203C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9C07E-82DF-2862-CA96-96CE3D2D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9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6716-F806-F36F-1976-E4BD318D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278E2-E213-8742-55E1-66BD40067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9E2D4-D9DF-7B36-B31A-62D6EB80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037F-9BA5-9B32-5F6B-E45E88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80C2-7FDF-9118-DFCE-45CA8F47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CB4C3-E2CA-4ED1-DAB8-92F518DA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0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52144-7B14-91C9-8BAE-2CE63236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CA4C-9048-1A57-7DB8-911847595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DE6A2-F4DD-2548-7155-EA67E91EC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7EF66-7644-44A0-8A75-65EFFA516500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8291-4AD4-C195-8309-76BB2216A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71E1-30C6-1AA5-F450-0F2EB9FED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E87C7-EB79-49CF-BCEB-8D35202E8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49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nikhilbhatprofessionemail24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contests/board-designer/rules#challengeNav" TargetMode="External"/><Relationship Id="rId2" Type="http://schemas.openxmlformats.org/officeDocument/2006/relationships/hyperlink" Target="https://www.hackster.io/contests/board-desig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ter.io/contests/board-designer/hardware_applications#challengeNa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6rvUwu5pM&amp;t=21s" TargetMode="External"/><Relationship Id="rId2" Type="http://schemas.openxmlformats.org/officeDocument/2006/relationships/hyperlink" Target="https://www.youtube.com/watch?v=R_Ueeu36q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og0-cyNMdtY2meslyzxeJi6veOh5vGKH?usp=sharing" TargetMode="External"/><Relationship Id="rId7" Type="http://schemas.openxmlformats.org/officeDocument/2006/relationships/hyperlink" Target="https://drive.google.com/file/d/13JjHhsZBS-6TjM8PlndOX_v71Agv2r9u/view?usp=sharing" TargetMode="External"/><Relationship Id="rId2" Type="http://schemas.openxmlformats.org/officeDocument/2006/relationships/hyperlink" Target="https://www.hackster.io/nikhilbhatprofessionemail24/sentinel-fall-smart-radar-ble-based-fall-detection-system-265fd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8UWA6evSdDg86P9OvnSrfuiGEn18Aahs/edit?usp=sharing&amp;ouid=116971944387178689090&amp;rtpof=true&amp;sd=true" TargetMode="External"/><Relationship Id="rId5" Type="http://schemas.openxmlformats.org/officeDocument/2006/relationships/hyperlink" Target="https://docs.google.com/spreadsheets/d/18PLSK3BQoe9BZd1GB8mjw70U6o3VyVx7/edit?usp=sharing&amp;ouid=116971944387178689090&amp;rtpof=true&amp;sd=true" TargetMode="External"/><Relationship Id="rId4" Type="http://schemas.openxmlformats.org/officeDocument/2006/relationships/hyperlink" Target="https://docs.google.com/spreadsheets/d/17cK6DskqsPV1TLppXEbN7NqS_tU-YJlg/edit?usp=sharing&amp;ouid=116971944387178689090&amp;rtpof=true&amp;s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habib-elediko/orienta-zero-a-high-performance-imu-for-precision-bae935" TargetMode="External"/><Relationship Id="rId2" Type="http://schemas.openxmlformats.org/officeDocument/2006/relationships/hyperlink" Target="https://www.hackster.io/search?i=projects&amp;q=nRF54L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0" name="Freeform: Shape 19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1" name="Freeform: Shape 20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F610B-3CC0-4900-161C-2D9B802AB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1429385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IN" sz="7200" dirty="0"/>
              <a:t>SENTINEL FALL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B58C1-FAE9-3DD0-DAA7-9CD77645B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991430"/>
            <a:ext cx="8258176" cy="22855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Hackster.io Hardware Board Design Competition, Seeking Passionate Teammates</a:t>
            </a:r>
            <a:endParaRPr lang="en-IN" sz="20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9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42049-B52E-603F-4A27-E7FC7E1B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B58065-9458-01F7-2371-42A13376C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E338C8-6B2C-A57D-6051-FA4761FD3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77B883-EB66-D76D-2BE2-7DB69AC0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54AB7-9671-831B-6E62-E4B25FC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PROEJCT PLAN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6E053-7882-092A-DA96-793C1EB0B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C7A2139-6FAA-4B44-EC73-1490A9D26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790472"/>
              </p:ext>
            </p:extLst>
          </p:nvPr>
        </p:nvGraphicFramePr>
        <p:xfrm>
          <a:off x="626850" y="2276856"/>
          <a:ext cx="10892050" cy="3412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0517">
                  <a:extLst>
                    <a:ext uri="{9D8B030D-6E8A-4147-A177-3AD203B41FA5}">
                      <a16:colId xmlns:a16="http://schemas.microsoft.com/office/drawing/2014/main" val="170307864"/>
                    </a:ext>
                  </a:extLst>
                </a:gridCol>
                <a:gridCol w="6451533">
                  <a:extLst>
                    <a:ext uri="{9D8B030D-6E8A-4147-A177-3AD203B41FA5}">
                      <a16:colId xmlns:a16="http://schemas.microsoft.com/office/drawing/2014/main" val="2183647614"/>
                    </a:ext>
                  </a:extLst>
                </a:gridCol>
              </a:tblGrid>
              <a:tr h="5183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>
                          <a:effectLst/>
                        </a:rPr>
                        <a:t>Date</a:t>
                      </a:r>
                      <a:endParaRPr lang="en-IN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Milestone &amp; Action Items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416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Now – Apr 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Review and finalize board design.• Submit Gerber files to PCBWay.• Begin prototyping with ordered development board and sensor modules.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0179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2- 13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Finalize project flowchart.• Complete prototyping and verification of all modules (excluding nRF functionality).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388473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 13- 20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PCB arrives; assemble components.• 3D print casing.• Test board thoroughly—verify SoC functionalities via UART and LED indicators.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74202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20 -25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final product assembly.• Install device at intended location.• Record demonstration video highlighting key functionalities.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6035014"/>
                  </a:ext>
                </a:extLst>
              </a:tr>
              <a:tr h="5262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APRIL 25- MAY 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• Complete detailed project documentation.• Submit final project to Hackster.io competition.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4196744"/>
                  </a:ext>
                </a:extLst>
              </a:tr>
              <a:tr h="2631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May-23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Competition Winners Announced!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94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AD35D-752B-03E5-350E-00E43A7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Contact INFO: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6D98-515B-5398-14E4-85A0B01C3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481943"/>
            <a:ext cx="1071676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PHONE NO: +1 7202183649</a:t>
            </a:r>
          </a:p>
          <a:p>
            <a:pPr marL="0" indent="0">
              <a:buNone/>
            </a:pPr>
            <a:r>
              <a:rPr lang="en-IN" sz="2200" dirty="0"/>
              <a:t>EMAIL: </a:t>
            </a:r>
            <a:r>
              <a:rPr lang="en-IN" sz="1800" dirty="0">
                <a:solidFill>
                  <a:srgbClr val="1F1F1F"/>
                </a:solidFill>
                <a:effectLst/>
                <a:latin typeface="Google Sans"/>
                <a:hlinkClick r:id="rId2"/>
              </a:rPr>
              <a:t>nikhilbhatprofessionemail24@gmail.com</a:t>
            </a:r>
            <a:endParaRPr lang="en-IN" sz="1800" dirty="0">
              <a:solidFill>
                <a:srgbClr val="1F1F1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en-US" sz="1600" b="1" dirty="0"/>
              <a:t>Please respond within the next 48 hours if interested.</a:t>
            </a:r>
            <a:br>
              <a:rPr lang="en-US" sz="1600" dirty="0"/>
            </a:b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335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C9A03-058E-9BC4-C6EB-7D4E9DCC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2min Pitch for Hackster.io: Seeking Passionate Teammates</a:t>
            </a:r>
            <a:endParaRPr lang="en-IN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CE77A3-D94E-9DA8-CA52-A00EF1A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4"/>
            <a:ext cx="10184494" cy="42519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400" dirty="0"/>
              <a:t>Hi everyone,</a:t>
            </a:r>
          </a:p>
          <a:p>
            <a:pPr>
              <a:buNone/>
            </a:pPr>
            <a:r>
              <a:rPr lang="en-US" sz="1400" dirty="0"/>
              <a:t>I’m excited to announce that my idea is competing in the global </a:t>
            </a:r>
            <a:r>
              <a:rPr lang="en-US" sz="1400" b="1" dirty="0"/>
              <a:t>“HW Board Design Competition”</a:t>
            </a:r>
            <a:r>
              <a:rPr lang="en-US" sz="1400" dirty="0"/>
              <a:t> by Hackster.io—the world’s largest network for hardware and software developers with </a:t>
            </a:r>
            <a:r>
              <a:rPr lang="en-US" sz="1400" b="1" dirty="0"/>
              <a:t>2M+ members</a:t>
            </a:r>
            <a:r>
              <a:rPr lang="en-US" sz="1400" dirty="0"/>
              <a:t>. Out of </a:t>
            </a:r>
            <a:r>
              <a:rPr lang="en-US" sz="1400" b="1" dirty="0"/>
              <a:t>300 participants worldwide</a:t>
            </a:r>
            <a:r>
              <a:rPr lang="en-US" sz="1400" dirty="0"/>
              <a:t>, I’ve already been awarded free hardware, and now we’re targeting one of the </a:t>
            </a:r>
            <a:r>
              <a:rPr lang="en-US" sz="1400" b="1" dirty="0"/>
              <a:t>7 awards</a:t>
            </a:r>
            <a:r>
              <a:rPr lang="en-US" sz="1400" dirty="0"/>
              <a:t> in the category that requires using the </a:t>
            </a:r>
            <a:r>
              <a:rPr lang="en-US" sz="1400" b="1" dirty="0"/>
              <a:t>nRF54L15 </a:t>
            </a:r>
            <a:r>
              <a:rPr lang="en-US" sz="1400" b="1" dirty="0" err="1"/>
              <a:t>SoC</a:t>
            </a:r>
            <a:r>
              <a:rPr lang="en-US" sz="1400" dirty="0" err="1"/>
              <a:t>.</a:t>
            </a:r>
            <a:r>
              <a:rPr lang="en-US" sz="1400" dirty="0"/>
              <a:t> With only </a:t>
            </a:r>
            <a:r>
              <a:rPr lang="en-US" sz="1400" b="1" dirty="0"/>
              <a:t>1 other competitor</a:t>
            </a:r>
            <a:r>
              <a:rPr lang="en-US" sz="1400" dirty="0"/>
              <a:t> in this category, our odds are </a:t>
            </a:r>
            <a:r>
              <a:rPr lang="en-US" sz="1400" b="1" dirty="0"/>
              <a:t>50%</a:t>
            </a:r>
            <a:r>
              <a:rPr lang="en-US" sz="1400" dirty="0"/>
              <a:t>. The deadline is </a:t>
            </a:r>
            <a:r>
              <a:rPr lang="en-US" sz="1400" b="1" dirty="0"/>
              <a:t>May 7</a:t>
            </a:r>
            <a:r>
              <a:rPr lang="en-US" sz="1400" dirty="0"/>
              <a:t>.</a:t>
            </a:r>
          </a:p>
          <a:p>
            <a:pPr>
              <a:buNone/>
            </a:pPr>
            <a:r>
              <a:rPr lang="en-US" sz="1400" dirty="0"/>
              <a:t>Our team of </a:t>
            </a:r>
            <a:r>
              <a:rPr lang="en-US" sz="1400" b="1" dirty="0"/>
              <a:t>3</a:t>
            </a:r>
            <a:r>
              <a:rPr lang="en-US" sz="1400" dirty="0"/>
              <a:t> (with a hardware designer, a PCB designer, and a 3D casing designer) is incomplete. I’m looking for </a:t>
            </a:r>
            <a:r>
              <a:rPr lang="en-US" sz="1400" b="1" dirty="0"/>
              <a:t>2 more embedded developers</a:t>
            </a:r>
            <a:r>
              <a:rPr lang="en-US" sz="1400" dirty="0"/>
              <a:t> to complete a team of 5, to help integrate the code and flash the board . We have sample code ready for </a:t>
            </a:r>
            <a:r>
              <a:rPr lang="en-US" sz="1400" b="1" dirty="0"/>
              <a:t>GSM, fall sensors, LED, buzzer, PIR, and </a:t>
            </a:r>
            <a:r>
              <a:rPr lang="en-US" sz="1400" b="1" dirty="0" err="1"/>
              <a:t>WiFi</a:t>
            </a:r>
            <a:r>
              <a:rPr lang="en-US" sz="1400" dirty="0"/>
              <a:t> functionalities. The only missing piece is the </a:t>
            </a:r>
            <a:r>
              <a:rPr lang="en-US" sz="1400" b="1" dirty="0"/>
              <a:t>BLE alerts</a:t>
            </a:r>
            <a:r>
              <a:rPr lang="en-US" sz="1400" dirty="0"/>
              <a:t> using the </a:t>
            </a:r>
            <a:r>
              <a:rPr lang="en-US" sz="1400" dirty="0" err="1"/>
              <a:t>nRF</a:t>
            </a:r>
            <a:r>
              <a:rPr lang="en-US" sz="1400" dirty="0"/>
              <a:t> </a:t>
            </a:r>
            <a:r>
              <a:rPr lang="en-US" sz="1400" dirty="0" err="1"/>
              <a:t>SoC.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The estimated time commitment is around </a:t>
            </a:r>
            <a:r>
              <a:rPr lang="en-US" sz="1400" b="1" dirty="0"/>
              <a:t>30-45 hours maximum</a:t>
            </a:r>
            <a:r>
              <a:rPr lang="en-US" sz="1400" dirty="0"/>
              <a:t> (with a minimum of about </a:t>
            </a:r>
            <a:r>
              <a:rPr lang="en-US" sz="1400" b="1" dirty="0"/>
              <a:t>10 hours</a:t>
            </a:r>
            <a:r>
              <a:rPr lang="en-US" sz="1400" dirty="0"/>
              <a:t>, depending on your proficiency—see the code links for details).</a:t>
            </a:r>
          </a:p>
          <a:p>
            <a:pPr>
              <a:buNone/>
            </a:pPr>
            <a:r>
              <a:rPr lang="en-US" sz="1400" b="1" dirty="0"/>
              <a:t>What’s in it for you?</a:t>
            </a:r>
            <a:r>
              <a:rPr lang="en-US" sz="1400" dirty="0"/>
              <a:t>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Boost your resume</a:t>
            </a:r>
            <a:r>
              <a:rPr lang="en-US" sz="1400" dirty="0"/>
              <a:t> with recognition from the </a:t>
            </a:r>
            <a:r>
              <a:rPr lang="en-US" sz="1400" dirty="0">
                <a:solidFill>
                  <a:srgbClr val="FF0000"/>
                </a:solidFill>
              </a:rPr>
              <a:t>largest DIY electronics community</a:t>
            </a:r>
            <a:r>
              <a:rPr lang="en-US" sz="1400" dirty="0"/>
              <a:t>—this work could be your gateway to companies like </a:t>
            </a:r>
            <a:r>
              <a:rPr lang="en-US" sz="1400" b="1" dirty="0"/>
              <a:t>Apple, Meta, NVIDIA</a:t>
            </a:r>
            <a:r>
              <a:rPr lang="en-US" sz="1400" dirty="0"/>
              <a:t>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Win a share of a $1,600 award</a:t>
            </a:r>
            <a:r>
              <a:rPr lang="en-US" sz="1400" dirty="0"/>
              <a:t> (if we win, we’ll split it). </a:t>
            </a:r>
          </a:p>
          <a:p>
            <a:pPr>
              <a:buNone/>
            </a:pPr>
            <a:r>
              <a:rPr lang="en-US" sz="1400" dirty="0"/>
              <a:t>• </a:t>
            </a:r>
            <a:r>
              <a:rPr lang="en-US" sz="1400" b="1" dirty="0"/>
              <a:t>Work on cutting-edge hardware with no out-of-pocket costs</a:t>
            </a:r>
            <a:r>
              <a:rPr lang="en-US" sz="1400" dirty="0"/>
              <a:t>—PCB manufacturing is sponsored, and I’m covering all required sensors, development boards, etc.</a:t>
            </a:r>
          </a:p>
          <a:p>
            <a:pPr marL="0" indent="0">
              <a:buNone/>
            </a:pPr>
            <a:r>
              <a:rPr lang="en-US" sz="1400" dirty="0"/>
              <a:t>If you’re ready and serious about completing this project by joining a winning team, or if you have any questions, let’s talk!</a:t>
            </a:r>
          </a:p>
        </p:txBody>
      </p:sp>
    </p:spTree>
    <p:extLst>
      <p:ext uri="{BB962C8B-B14F-4D97-AF65-F5344CB8AC3E}">
        <p14:creationId xmlns:p14="http://schemas.microsoft.com/office/powerpoint/2010/main" val="136483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0FBD1C-7F06-32E3-3592-62CD27E3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7" y="321734"/>
            <a:ext cx="3939214" cy="29051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33609F-EC1A-5DF4-FEBE-1A590E33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9" y="3631096"/>
            <a:ext cx="4843088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A5DA4-F1DD-FC69-7FEE-E781C45F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478"/>
          <a:stretch/>
        </p:blipFill>
        <p:spPr>
          <a:xfrm>
            <a:off x="6836068" y="321734"/>
            <a:ext cx="4370696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4BB58-2BB4-EF82-F8F0-44C38E4B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CONTEST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3B02A-BF51-10C0-229A-35AF5700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LINK: </a:t>
            </a:r>
            <a:r>
              <a:rPr lang="en-IN" sz="2200" dirty="0">
                <a:hlinkClick r:id="rId2"/>
              </a:rPr>
              <a:t>https://www.hackster.io/contests/board-designer/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RULES: </a:t>
            </a:r>
            <a:r>
              <a:rPr lang="en-IN" sz="2200" dirty="0">
                <a:hlinkClick r:id="rId3"/>
              </a:rPr>
              <a:t>https://www.hackster.io/contests/board-designer/rules#challengeNav</a:t>
            </a:r>
            <a:endParaRPr lang="en-IN" sz="2200" dirty="0"/>
          </a:p>
          <a:p>
            <a:pPr marL="0" indent="0">
              <a:buNone/>
            </a:pPr>
            <a:r>
              <a:rPr lang="en-IN" sz="2200" dirty="0"/>
              <a:t>APPLICANTS: </a:t>
            </a:r>
            <a:r>
              <a:rPr lang="en-IN" sz="2200" dirty="0">
                <a:hlinkClick r:id="rId4"/>
              </a:rPr>
              <a:t>https://www.hackster.io/contests/board-designer/hardware_applications#challengeNav</a:t>
            </a:r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260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335-1FF1-A190-6E0C-67047F39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/>
              <a:t>PRODUCT DEMO / IDEA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59B8A7-94BA-38C1-BD55-43FEDCD1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400" dirty="0"/>
              <a:t>VIDEO LINK (THIS Inspired my ELEDERLY CARE idea): </a:t>
            </a:r>
            <a:r>
              <a:rPr lang="en-US" sz="1400" dirty="0">
                <a:hlinkClick r:id="rId2"/>
              </a:rPr>
              <a:t>Fall Detection using </a:t>
            </a:r>
            <a:r>
              <a:rPr lang="en-US" sz="1400" dirty="0" err="1">
                <a:hlinkClick r:id="rId2"/>
              </a:rPr>
              <a:t>Seeed</a:t>
            </a:r>
            <a:r>
              <a:rPr lang="en-US" sz="1400" dirty="0">
                <a:hlinkClick r:id="rId2"/>
              </a:rPr>
              <a:t> 24GHz Radar V3 mp4 – YouTube</a:t>
            </a:r>
            <a:r>
              <a:rPr lang="en-US" sz="1400" dirty="0"/>
              <a:t> . 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VIDEO USING OUR SENSOR: </a:t>
            </a:r>
            <a:r>
              <a:rPr lang="en-IN" sz="1400" dirty="0">
                <a:hlinkClick r:id="rId3"/>
              </a:rPr>
              <a:t>https://www.youtube.com/watch?v=TL6rvUwu5pM&amp;t=21s</a:t>
            </a:r>
            <a:r>
              <a:rPr lang="en-IN" sz="1400" dirty="0"/>
              <a:t> </a:t>
            </a:r>
          </a:p>
          <a:p>
            <a:pPr marL="0" indent="0">
              <a:buNone/>
            </a:pPr>
            <a:r>
              <a:rPr lang="en-IN" sz="1400" dirty="0"/>
              <a:t>PRODUCT VISZULIZATION: SQ CASING HOUSING an IOT MOTHER BAORD+FALL SENSOR which will be mounted ON A PHONE HOLDER AT AN ANGLE.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0CE8E-0391-1F0E-CB2C-AD7904B5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47" y="2290936"/>
            <a:ext cx="884771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6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47E93-900F-1EF7-444E-324C1C15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BLOCK DIAGRAM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1C25D-CB0A-7EE6-BD16-CAA0714BF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03" b="61842"/>
          <a:stretch/>
        </p:blipFill>
        <p:spPr>
          <a:xfrm>
            <a:off x="422817" y="2147488"/>
            <a:ext cx="4051267" cy="176240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E7D37B2-D613-600B-EBDA-B0F6297A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9" t="38158" r="4721" b="10898"/>
          <a:stretch/>
        </p:blipFill>
        <p:spPr>
          <a:xfrm>
            <a:off x="5662462" y="2018805"/>
            <a:ext cx="5341160" cy="3946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B80F70-21AE-8D2B-33D2-E6137AF8A44B}"/>
              </a:ext>
            </a:extLst>
          </p:cNvPr>
          <p:cNvSpPr txBox="1"/>
          <p:nvPr/>
        </p:nvSpPr>
        <p:spPr>
          <a:xfrm>
            <a:off x="498834" y="4145280"/>
            <a:ext cx="453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ESP32-based product is placed in a bathroom. When an elderly person enters, the PIR sensor triggers the radar sensor. If a fall is detected, the ESP32 sends Wi-Fi and BLE alerts via an NRF SoC and places a call if there’s no response within a minute. It also activates buzzers and an LED to alert nearby people. Powered by a Li-ion battery with an integrated charger circuit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9157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99096-6842-F9AA-99F1-2652A5FC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B66858-4F1D-BD64-5C1A-EC213E2FD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FC5149-DA20-6A08-6506-69855AB32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9BABE-7B01-F6BB-C4BB-BC07BF43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962E4-6022-F2F7-2D29-1844D566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4" y="548640"/>
            <a:ext cx="10514262" cy="1179576"/>
          </a:xfrm>
        </p:spPr>
        <p:txBody>
          <a:bodyPr>
            <a:normAutofit/>
          </a:bodyPr>
          <a:lstStyle/>
          <a:p>
            <a:r>
              <a:rPr lang="en-IN" sz="4000" dirty="0"/>
              <a:t>PROJECT (SENTINEL FALL V1) 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458A-520B-2510-6E4A-F999CDA2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F4C44-D800-AF24-D2EA-6846B5B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1164399" cy="36950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HACKSTER IO IDEA 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https://www.hackster.io/nikhilbhatprofessionemail24/sentinel-fall-smart-radar-ble-based-fall-detection-system-265fd4</a:t>
            </a: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Drive LINK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https://drive.google.com/drive/folders/1og0-cyNMdtY2meslyzxeJi6veOh5vGKH?usp=sharing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SAMPLE CODE LINK: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https://docs.google.com/spreadsheets/d/17cK6DskqsPV1TLppXEbN7NqS_tU-YJlg/edit?usp=sharing&amp;ouid=116971944387178689090&amp;rtpof=true&amp;sd=true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MAJOR BOM LINK: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https://docs.google.com/spreadsheets/d/18PLSK3BQoe9BZd1GB8mjw70U6o3VyVx7/edit?usp=sharing&amp;ouid=116971944387178689090&amp;rtpof=true&amp;sd=true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DESIGN DOC:  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https://docs.google.com/spreadsheets/d/18UWA6evSdDg86P9OvnSrfuiGEn18Aahs/edit?usp=sharing&amp;ouid=116971944387178689090&amp;rtpof=true&amp;sd=true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SCHEMTIC LINK: 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https://drive.google.com/file/d/13JjHhsZBS-6TjM8PlndOX_v71Agv2r9u/view?usp=sharing</a:t>
            </a:r>
            <a:r>
              <a:rPr lang="en-IN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503F4-E60C-081E-790A-0F4C1BDC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64A98-6A6C-ADC5-5540-3D1423A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800" dirty="0"/>
              <a:t>Judging criteria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FA09-AF41-4946-F730-BDED9F70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276856"/>
            <a:ext cx="10716768" cy="3695020"/>
          </a:xfrm>
        </p:spPr>
        <p:txBody>
          <a:bodyPr>
            <a:normAutofit/>
          </a:bodyPr>
          <a:lstStyle/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Innovation and Originality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Technical Excellence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Functionality and Performance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Aesthetics and Design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Documentation and Presentation (20 points)</a:t>
            </a:r>
          </a:p>
          <a:p>
            <a:pPr marL="0" marR="0" lvl="0" indent="0">
              <a:spcAft>
                <a:spcPts val="12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Bonus: Autodesk Fusion use (40 points)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4859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E91E-2764-5981-13C9-BB691818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5C750F-5C0B-4FE1-E45F-E18EC4F46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C3D32E-ECBC-DE5E-DC83-33D18409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D6695E-6E7B-15CC-BECA-612C2466E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59DAC-2912-69C2-AE6F-410F574C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sz="4000" dirty="0"/>
              <a:t>WHY I THINK WE CAN WIN THIS COMPETITON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BEC93-56AC-0893-4301-27A7ACC1B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E0166-DFAF-B7AC-2E4B-58A0D5B5F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81943"/>
            <a:ext cx="10725487" cy="36950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"The Kitchen Sink Award"</a:t>
            </a:r>
            <a:r>
              <a:rPr lang="en-US" sz="2400" dirty="0"/>
              <a:t> requires the PCB to have a </a:t>
            </a:r>
            <a:r>
              <a:rPr lang="en-US" sz="2400" b="1" dirty="0"/>
              <a:t>fully functioning nRF54L15 </a:t>
            </a:r>
            <a:r>
              <a:rPr lang="en-US" sz="2400" b="1" dirty="0" err="1"/>
              <a:t>SoC</a:t>
            </a:r>
            <a:r>
              <a:rPr lang="en-US" sz="2400" dirty="0" err="1"/>
              <a:t>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Currently, </a:t>
            </a:r>
            <a:r>
              <a:rPr lang="en-US" sz="2400" b="1" dirty="0"/>
              <a:t>only two projects</a:t>
            </a:r>
            <a:r>
              <a:rPr lang="en-US" sz="2400" dirty="0"/>
              <a:t> in the contest are using this SoC (</a:t>
            </a:r>
            <a:r>
              <a:rPr lang="en-US" sz="2400" dirty="0">
                <a:hlinkClick r:id="rId2"/>
              </a:rPr>
              <a:t>see projects here</a:t>
            </a:r>
            <a:r>
              <a:rPr lang="en-U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Our direct competition (</a:t>
            </a:r>
            <a:r>
              <a:rPr lang="en-US" sz="2400" dirty="0">
                <a:hlinkClick r:id="rId3"/>
              </a:rPr>
              <a:t>OrientA Zero</a:t>
            </a:r>
            <a:r>
              <a:rPr lang="en-US" sz="2400" dirty="0"/>
              <a:t>) is relatively simple and straightforward.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If we successfully integrate and demonstrate our design</a:t>
            </a:r>
            <a:r>
              <a:rPr lang="en-US" sz="2400" dirty="0"/>
              <a:t>, our project will be significantly more advanced, feature-rich, and compelling in comparison.</a:t>
            </a:r>
          </a:p>
          <a:p>
            <a:r>
              <a:rPr lang="en-US" sz="2400" dirty="0"/>
              <a:t>Simply put, if we can get ours working, </a:t>
            </a:r>
            <a:r>
              <a:rPr lang="en-US" sz="2400" b="1" dirty="0"/>
              <a:t>we will not only surpass the competition—we will clearly stand out and win.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39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1009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Google Sans</vt:lpstr>
      <vt:lpstr>Office Theme</vt:lpstr>
      <vt:lpstr>SENTINEL FALL </vt:lpstr>
      <vt:lpstr>2min Pitch for Hackster.io: Seeking Passionate Teammates</vt:lpstr>
      <vt:lpstr>PowerPoint Presentation</vt:lpstr>
      <vt:lpstr>CONTEST LINKS</vt:lpstr>
      <vt:lpstr>PRODUCT DEMO / IDEA </vt:lpstr>
      <vt:lpstr>BLOCK DIAGRAM </vt:lpstr>
      <vt:lpstr>PROJECT (SENTINEL FALL V1) LINKS</vt:lpstr>
      <vt:lpstr>Judging criteria</vt:lpstr>
      <vt:lpstr>WHY I THINK WE CAN WIN THIS COMPETITON</vt:lpstr>
      <vt:lpstr>PROEJCT PLAN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Bhat</dc:creator>
  <cp:lastModifiedBy>Nikhil Bhat</cp:lastModifiedBy>
  <cp:revision>41</cp:revision>
  <dcterms:created xsi:type="dcterms:W3CDTF">2025-03-25T20:02:05Z</dcterms:created>
  <dcterms:modified xsi:type="dcterms:W3CDTF">2025-03-27T06:26:28Z</dcterms:modified>
</cp:coreProperties>
</file>